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8"/>
  </p:notesMasterIdLst>
  <p:handoutMasterIdLst>
    <p:handoutMasterId r:id="rId79"/>
  </p:handoutMasterIdLst>
  <p:sldIdLst>
    <p:sldId id="256" r:id="rId5"/>
    <p:sldId id="272" r:id="rId6"/>
    <p:sldId id="306" r:id="rId7"/>
    <p:sldId id="271" r:id="rId8"/>
    <p:sldId id="273" r:id="rId9"/>
    <p:sldId id="274" r:id="rId10"/>
    <p:sldId id="275" r:id="rId11"/>
    <p:sldId id="276" r:id="rId12"/>
    <p:sldId id="277" r:id="rId13"/>
    <p:sldId id="308" r:id="rId14"/>
    <p:sldId id="278" r:id="rId15"/>
    <p:sldId id="30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15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9" r:id="rId42"/>
    <p:sldId id="310" r:id="rId43"/>
    <p:sldId id="311" r:id="rId44"/>
    <p:sldId id="312" r:id="rId45"/>
    <p:sldId id="313" r:id="rId46"/>
    <p:sldId id="314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8" r:id="rId57"/>
    <p:sldId id="325" r:id="rId58"/>
    <p:sldId id="326" r:id="rId59"/>
    <p:sldId id="327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2"/>
            <p14:sldId id="306"/>
            <p14:sldId id="271"/>
            <p14:sldId id="273"/>
            <p14:sldId id="274"/>
            <p14:sldId id="275"/>
            <p14:sldId id="276"/>
            <p14:sldId id="277"/>
            <p14:sldId id="308"/>
            <p14:sldId id="278"/>
            <p14:sldId id="30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15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8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B45"/>
    <a:srgbClr val="D24726"/>
    <a:srgbClr val="404040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42" autoAdjust="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Communications II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Digital Communications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4" y="5320705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045" y="1515053"/>
            <a:ext cx="2072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inux Libertine"/>
              </a:rPr>
              <a:t>Morse code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26" name="Picture 2" descr="https://upload.wikimedia.org/wikipedia/commons/thumb/b/b5/International_Morse_Code.svg/315px-International_Morse_Cod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86" y="2118548"/>
            <a:ext cx="3000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rakUniMo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2151" y="235685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1122" y="3682791"/>
            <a:ext cx="469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inux Libertine"/>
              </a:rPr>
              <a:t>“Arak University of Technology” Morse Code</a:t>
            </a:r>
            <a:endParaRPr lang="en-US" dirty="0">
              <a:solidFill>
                <a:srgbClr val="00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3228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54" y="1635162"/>
            <a:ext cx="8610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056" name="Picture 8" descr="Image result for smartphone RF front end system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1579237"/>
            <a:ext cx="5709834" cy="26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iphone 11 rf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66" y="4884881"/>
            <a:ext cx="3130086" cy="17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phone 11 rf 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08701"/>
            <a:ext cx="42100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93" y="1602777"/>
            <a:ext cx="7848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10" y="1919959"/>
            <a:ext cx="8667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21" y="1949040"/>
            <a:ext cx="8143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24" y="1317531"/>
            <a:ext cx="72009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45" y="1683739"/>
            <a:ext cx="84867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7857" y="2022550"/>
            <a:ext cx="8362950" cy="2269751"/>
            <a:chOff x="1677857" y="2022550"/>
            <a:chExt cx="8362950" cy="22697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7857" y="2022550"/>
              <a:ext cx="8362950" cy="203835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905948" y="3840480"/>
              <a:ext cx="634701" cy="4518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5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09114" y="293370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29" y="933450"/>
            <a:ext cx="85629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منابع و سرفصل درس مخابرات 2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2" y="1272573"/>
            <a:ext cx="7597083" cy="52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91" y="2080091"/>
            <a:ext cx="7905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52" y="2564858"/>
            <a:ext cx="7419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93" y="1891720"/>
            <a:ext cx="84201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46" y="2597299"/>
            <a:ext cx="84296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81" y="2090513"/>
            <a:ext cx="82677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95" y="2367298"/>
            <a:ext cx="84772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0820" y="1566695"/>
            <a:ext cx="8724900" cy="3881325"/>
            <a:chOff x="1410820" y="1566695"/>
            <a:chExt cx="8724900" cy="3881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820" y="1566695"/>
              <a:ext cx="8724900" cy="36385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927464" y="4916245"/>
              <a:ext cx="4208256" cy="38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98356" y="5060745"/>
              <a:ext cx="4208256" cy="38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4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92" y="2058745"/>
            <a:ext cx="8677275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9572" y="1904104"/>
            <a:ext cx="2463501" cy="23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2414" y="2058745"/>
            <a:ext cx="2463501" cy="23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9" y="4754880"/>
            <a:ext cx="9775767" cy="732865"/>
          </a:xfrm>
          <a:prstGeom prst="rect">
            <a:avLst/>
          </a:prstGeom>
          <a:noFill/>
          <a:ln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869" y="5601334"/>
            <a:ext cx="80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حالت کلی واحد اطلاعات </a:t>
            </a:r>
            <a:r>
              <a:rPr lang="en-US" sz="1600" dirty="0" err="1" smtClean="0">
                <a:cs typeface="B Nazanin" panose="00000400000000000000" pitchFamily="2" charset="-78"/>
              </a:rPr>
              <a:t>binit</a:t>
            </a:r>
            <a:r>
              <a:rPr lang="fa-IR" dirty="0" smtClean="0">
                <a:cs typeface="B Nazanin" panose="00000400000000000000" pitchFamily="2" charset="-78"/>
              </a:rPr>
              <a:t> است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67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47" y="3999027"/>
            <a:ext cx="57150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95" y="1851913"/>
            <a:ext cx="9718104" cy="18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28" y="1725873"/>
            <a:ext cx="85248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منابع و سرفصل درس مخابرات 2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1026" name="Picture 2" descr="https://images-na.ssl-images-amazon.com/images/I/61fY19hbT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56" y="1411718"/>
            <a:ext cx="3785843" cy="51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81f4ShnLEb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3" y="1411718"/>
            <a:ext cx="3331029" cy="50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55" y="1596727"/>
            <a:ext cx="83724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82" y="2197753"/>
            <a:ext cx="8601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657350"/>
            <a:ext cx="8372475" cy="3543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85647" y="4690334"/>
            <a:ext cx="925158" cy="559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8226" y="6278480"/>
            <a:ext cx="542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 = \</a:t>
            </a:r>
            <a:r>
              <a:rPr lang="en-US" dirty="0" err="1"/>
              <a:t>lim</a:t>
            </a:r>
            <a:r>
              <a:rPr lang="en-US" dirty="0"/>
              <a:t>\limits_{N\</a:t>
            </a:r>
            <a:r>
              <a:rPr lang="en-US" dirty="0" err="1"/>
              <a:t>rightarrow</a:t>
            </a:r>
            <a:r>
              <a:rPr lang="en-US" dirty="0"/>
              <a:t>\</a:t>
            </a:r>
            <a:r>
              <a:rPr lang="en-US" dirty="0" err="1"/>
              <a:t>infty</a:t>
            </a:r>
            <a:r>
              <a:rPr lang="en-US" dirty="0"/>
              <a:t>}\</a:t>
            </a:r>
            <a:r>
              <a:rPr lang="en-US" dirty="0" err="1"/>
              <a:t>frac</a:t>
            </a:r>
            <a:r>
              <a:rPr lang="en-US" dirty="0"/>
              <a:t>{I_{total}}{N}</a:t>
            </a:r>
          </a:p>
        </p:txBody>
      </p:sp>
    </p:spTree>
    <p:extLst>
      <p:ext uri="{BB962C8B-B14F-4D97-AF65-F5344CB8AC3E}">
        <p14:creationId xmlns:p14="http://schemas.microsoft.com/office/powerpoint/2010/main" val="13893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17" y="1947077"/>
            <a:ext cx="8429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6" y="469572"/>
            <a:ext cx="85058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44" y="1979911"/>
            <a:ext cx="8410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609725"/>
            <a:ext cx="83724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39" y="2070566"/>
            <a:ext cx="8448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27" y="1578404"/>
            <a:ext cx="8534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77" y="2077234"/>
            <a:ext cx="84867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247775"/>
            <a:ext cx="83534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87" y="1821292"/>
            <a:ext cx="83248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88" y="1257300"/>
            <a:ext cx="8372475" cy="3590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34" y="4848225"/>
            <a:ext cx="8362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47" y="1614096"/>
            <a:ext cx="8477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41" y="2545023"/>
            <a:ext cx="8391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41" y="2545023"/>
            <a:ext cx="8391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39" y="1385887"/>
            <a:ext cx="8629650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76" y="3822296"/>
            <a:ext cx="80295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29" y="1301981"/>
            <a:ext cx="7616380" cy="53731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56764" y="2327564"/>
            <a:ext cx="2219498" cy="51538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7" y="1954097"/>
            <a:ext cx="85915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55" y="1259676"/>
            <a:ext cx="8477250" cy="276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55" y="4021926"/>
            <a:ext cx="8382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26" y="1304925"/>
            <a:ext cx="87725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2171700"/>
            <a:ext cx="85153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منبع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5" y="1264189"/>
            <a:ext cx="8235138" cy="55178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9571" y="6022149"/>
            <a:ext cx="1496291" cy="985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9570" y="5201960"/>
            <a:ext cx="1496291" cy="9854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2858" y="5426193"/>
            <a:ext cx="515389" cy="985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46568" y="4215095"/>
            <a:ext cx="839586" cy="664476"/>
          </a:xfrm>
          <a:prstGeom prst="ellipse">
            <a:avLst/>
          </a:prstGeom>
          <a:noFill/>
          <a:ln>
            <a:solidFill>
              <a:srgbClr val="FF9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49193" y="5037513"/>
            <a:ext cx="515389" cy="881420"/>
          </a:xfrm>
          <a:prstGeom prst="ellipse">
            <a:avLst/>
          </a:prstGeom>
          <a:noFill/>
          <a:ln w="38100">
            <a:solidFill>
              <a:srgbClr val="FF9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7715" y="3718636"/>
            <a:ext cx="515389" cy="881420"/>
          </a:xfrm>
          <a:prstGeom prst="ellipse">
            <a:avLst/>
          </a:prstGeom>
          <a:noFill/>
          <a:ln w="76200">
            <a:solidFill>
              <a:srgbClr val="FF9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17122" y="4813747"/>
            <a:ext cx="839586" cy="664476"/>
          </a:xfrm>
          <a:prstGeom prst="ellipse">
            <a:avLst/>
          </a:prstGeom>
          <a:noFill/>
          <a:ln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کدینگ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منبع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-کد هافمن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71" y="1216515"/>
            <a:ext cx="87439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49" y="1605741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7" y="1308023"/>
            <a:ext cx="6971606" cy="54223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60967" y="6492240"/>
            <a:ext cx="45720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17" y="2037917"/>
            <a:ext cx="8153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49" y="1264974"/>
            <a:ext cx="7071360" cy="55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8210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53" y="1733204"/>
            <a:ext cx="8039100" cy="3657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83433" y="4838007"/>
            <a:ext cx="440574" cy="448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19" y="1635442"/>
            <a:ext cx="86391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69" y="1283952"/>
            <a:ext cx="7298574" cy="54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25" y="1799217"/>
            <a:ext cx="8324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20" y="1476722"/>
            <a:ext cx="81153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919605"/>
            <a:ext cx="6727766" cy="57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گسسته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68" y="1399136"/>
            <a:ext cx="87534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4" y="1205594"/>
            <a:ext cx="7426036" cy="56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50" y="1772690"/>
            <a:ext cx="8553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45" y="1483042"/>
            <a:ext cx="8267700" cy="425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6415" y="1483042"/>
            <a:ext cx="1953490" cy="24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92" y="1983364"/>
            <a:ext cx="81057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73" y="1604010"/>
            <a:ext cx="8305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197" y="2128491"/>
            <a:ext cx="83248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47" y="1702897"/>
            <a:ext cx="85629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10" y="2065805"/>
            <a:ext cx="8020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871662"/>
            <a:ext cx="8201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709737"/>
            <a:ext cx="82772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تئوری اطلاعات-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ظرفیت کانال پیوسته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06" y="1362915"/>
            <a:ext cx="5563986" cy="2885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06" y="4248177"/>
            <a:ext cx="5563986" cy="20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8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74" y="2360407"/>
            <a:ext cx="8296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smtClean="0">
                <a:latin typeface="Segoe UI Light" panose="020B0502040204020203" pitchFamily="34" charset="0"/>
                <a:cs typeface="B Nazanin" panose="00000400000000000000" pitchFamily="2" charset="-78"/>
              </a:rPr>
              <a:t>معرفی مخابرات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93" y="2099191"/>
            <a:ext cx="6610350" cy="302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40" y="2099191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inux Libertine"/>
              </a:rPr>
              <a:t>MATLAB (de2bi,randn)</a:t>
            </a:r>
            <a:endParaRPr lang="en-US" dirty="0">
              <a:solidFill>
                <a:srgbClr val="00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8332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D6A94-6CEC-4690-B5D0-3E831BCC769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PowerPoint(2)</Template>
  <TotalTime>0</TotalTime>
  <Words>290</Words>
  <Application>Microsoft Office PowerPoint</Application>
  <PresentationFormat>Widescreen</PresentationFormat>
  <Paragraphs>81</Paragraphs>
  <Slides>73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B Nazanin</vt:lpstr>
      <vt:lpstr>Calibri</vt:lpstr>
      <vt:lpstr>Linux Libertine</vt:lpstr>
      <vt:lpstr>Segoe UI</vt:lpstr>
      <vt:lpstr>Segoe UI Light</vt:lpstr>
      <vt:lpstr>WelcomeDoc</vt:lpstr>
      <vt:lpstr>Communications II</vt:lpstr>
      <vt:lpstr>منابع و سرفصل درس مخابرات 2</vt:lpstr>
      <vt:lpstr>منابع و سرفصل درس مخابرات 2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معرفی مخابرات دیجیتال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</vt:lpstr>
      <vt:lpstr>تئوری اطلاعات- کدینگ منبع</vt:lpstr>
      <vt:lpstr>تئوری اطلاعات- کدینگ منبع</vt:lpstr>
      <vt:lpstr>تئوری اطلاعات- کدینگ منبع</vt:lpstr>
      <vt:lpstr>تئوری اطلاعات- کدینگ منبع</vt:lpstr>
      <vt:lpstr>تئوری اطلاعات- کدینگ منبع</vt:lpstr>
      <vt:lpstr>تئوری اطلاعات- کدینگ منبع</vt:lpstr>
      <vt:lpstr>تئوری اطلاعات- کدینگ منبع-کد هافمن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گسسته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تئوری اطلاعات- ظرفیت کانال پیوسته</vt:lpstr>
      <vt:lpstr>انتقال داده در باند پایه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2019-09-20T03:31:23Z</dcterms:created>
  <dcterms:modified xsi:type="dcterms:W3CDTF">2019-09-28T11:44:40Z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